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9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  <p:sldId id="804" r:id="rId35"/>
    <p:sldId id="808" r:id="rId36"/>
    <p:sldId id="809" r:id="rId37"/>
    <p:sldId id="805" r:id="rId38"/>
    <p:sldId id="812" r:id="rId39"/>
    <p:sldId id="813" r:id="rId40"/>
    <p:sldId id="814" r:id="rId41"/>
    <p:sldId id="815" r:id="rId42"/>
    <p:sldId id="810" r:id="rId43"/>
    <p:sldId id="816" r:id="rId44"/>
    <p:sldId id="817" r:id="rId45"/>
    <p:sldId id="819" r:id="rId46"/>
    <p:sldId id="818" r:id="rId47"/>
    <p:sldId id="82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10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tree/2022-04-13-tmp/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sprint-2/blob/7cecf4283222ba282eaa9aee8123a177b62d0c8f/src/problem_1.h#L11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a-teaching-goose/2022-342-sprint-2/blob/7cecf4283222ba282eaa9aee8123a177b62d0c8f/src/problem_1.cpp#L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AAA85-37DB-4C49-BBE6-20FFD45A302B}"/>
              </a:ext>
            </a:extLst>
          </p:cNvPr>
          <p:cNvSpPr txBox="1"/>
          <p:nvPr/>
        </p:nvSpPr>
        <p:spPr>
          <a:xfrm>
            <a:off x="5007006" y="87888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3A1DE-451E-B545-A909-0A8EFA78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02" y="1785552"/>
            <a:ext cx="5155395" cy="344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38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1EA3A-D866-344D-A934-D467812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Compound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B8515-A2A6-E14B-AB46-45BFB3E1457F}"/>
              </a:ext>
            </a:extLst>
          </p:cNvPr>
          <p:cNvSpPr txBox="1"/>
          <p:nvPr/>
        </p:nvSpPr>
        <p:spPr>
          <a:xfrm>
            <a:off x="494911" y="1868074"/>
            <a:ext cx="77990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Definition:</a:t>
            </a:r>
          </a:p>
          <a:p>
            <a:endParaRPr lang="en-US" b="1" dirty="0">
              <a:solidFill>
                <a:srgbClr val="24292F"/>
              </a:solidFill>
              <a:latin typeface="-apple-system"/>
            </a:endParaRPr>
          </a:p>
          <a:p>
            <a:r>
              <a:rPr lang="en-US" b="1" i="0" dirty="0">
                <a:effectLst/>
                <a:latin typeface="-apple-system"/>
              </a:rPr>
              <a:t>a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repeated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effectLst/>
                <a:latin typeface="-apple-system"/>
              </a:rPr>
              <a:t>small step produces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-apple-system"/>
              </a:rPr>
              <a:t>over time</a:t>
            </a:r>
            <a:r>
              <a:rPr lang="en-US" sz="32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b="1" dirty="0">
                <a:latin typeface="-apple-system"/>
              </a:rPr>
              <a:t>acceleratingly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large result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9DCE-7623-9E49-81BA-A076A66902F4}"/>
              </a:ext>
            </a:extLst>
          </p:cNvPr>
          <p:cNvSpPr txBox="1"/>
          <p:nvPr/>
        </p:nvSpPr>
        <p:spPr>
          <a:xfrm>
            <a:off x="1313894" y="3851154"/>
            <a:ext cx="3651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Financially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Debt (e.g. credit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Lift habit</a:t>
            </a:r>
          </a:p>
        </p:txBody>
      </p:sp>
      <p:pic>
        <p:nvPicPr>
          <p:cNvPr id="8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2AECEC8-D448-9F4D-9235-23F18F8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92" y="3664661"/>
            <a:ext cx="2356982" cy="2356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6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good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5681709" y="2032987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/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put in: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100 + 50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10=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𝟔𝟏𝟎𝟎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blipFill>
                <a:blip r:embed="rId4"/>
                <a:stretch>
                  <a:fillRect l="-114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/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got (5% annual increase):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𝟕𝟕𝟎𝟗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𝟔𝟐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blipFill>
                <a:blip r:embed="rId5"/>
                <a:stretch>
                  <a:fillRect l="-76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1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5964B6-CD14-8A49-894D-EE48062C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2" y="332352"/>
            <a:ext cx="4356720" cy="6193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98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bad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1610823" y="6418100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2C74-B34B-CA4A-BE8B-638F964C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67" y="1887262"/>
            <a:ext cx="3293616" cy="22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E0481-72D1-4444-851F-5AEE8296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530136"/>
            <a:ext cx="3426443" cy="361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42A35-CDD2-0D4B-A41D-58440002CB45}"/>
              </a:ext>
            </a:extLst>
          </p:cNvPr>
          <p:cNvSpPr txBox="1"/>
          <p:nvPr/>
        </p:nvSpPr>
        <p:spPr>
          <a:xfrm>
            <a:off x="4536489" y="4554244"/>
            <a:ext cx="455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do you own the bank after 5 years?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4E4B9-FA9C-2543-88DD-0FFEEDE338FC}"/>
              </a:ext>
            </a:extLst>
          </p:cNvPr>
          <p:cNvSpPr txBox="1"/>
          <p:nvPr/>
        </p:nvSpPr>
        <p:spPr>
          <a:xfrm>
            <a:off x="6078225" y="5176910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4,976.64</a:t>
            </a:r>
          </a:p>
        </p:txBody>
      </p:sp>
      <p:pic>
        <p:nvPicPr>
          <p:cNvPr id="8194" name="Picture 2" descr="Credit card sketch Images, Stock Photos &amp; Vectors | Shutterstock">
            <a:extLst>
              <a:ext uri="{FF2B5EF4-FFF2-40B4-BE49-F238E27FC236}">
                <a16:creationId xmlns:a16="http://schemas.microsoft.com/office/drawing/2014/main" id="{E8D26DF0-6D1C-2143-A810-6B8D3CFD1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2589" b="14856"/>
          <a:stretch/>
        </p:blipFill>
        <p:spPr bwMode="auto">
          <a:xfrm>
            <a:off x="4637109" y="497922"/>
            <a:ext cx="1645316" cy="11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5747877-D1D1-8C44-B284-B5FFF2CC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1" y="1713390"/>
            <a:ext cx="2505829" cy="332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74477DF-A4CB-4442-97A3-A1FCC728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3" y="5578871"/>
            <a:ext cx="8657428" cy="991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CE6D94-D317-BF4A-82D4-0E450D8ACE34}"/>
              </a:ext>
            </a:extLst>
          </p:cNvPr>
          <p:cNvGrpSpPr/>
          <p:nvPr/>
        </p:nvGrpSpPr>
        <p:grpSpPr>
          <a:xfrm>
            <a:off x="3938651" y="1937158"/>
            <a:ext cx="1638149" cy="2412900"/>
            <a:chOff x="3938651" y="1937158"/>
            <a:chExt cx="1638149" cy="24129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99517E-D65B-E24C-AB59-0D1C02CFA309}"/>
                </a:ext>
              </a:extLst>
            </p:cNvPr>
            <p:cNvSpPr txBox="1"/>
            <p:nvPr/>
          </p:nvSpPr>
          <p:spPr>
            <a:xfrm>
              <a:off x="4614677" y="2881998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68B41DBC-5A8B-AE4F-A6BA-95D58BB8C587}"/>
                </a:ext>
              </a:extLst>
            </p:cNvPr>
            <p:cNvSpPr/>
            <p:nvPr/>
          </p:nvSpPr>
          <p:spPr>
            <a:xfrm>
              <a:off x="3938651" y="1937158"/>
              <a:ext cx="337351" cy="24129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26D873-1603-944D-9694-C4BBDFAD087B}"/>
              </a:ext>
            </a:extLst>
          </p:cNvPr>
          <p:cNvGrpSpPr/>
          <p:nvPr/>
        </p:nvGrpSpPr>
        <p:grpSpPr>
          <a:xfrm>
            <a:off x="3965923" y="4634031"/>
            <a:ext cx="1744728" cy="523220"/>
            <a:chOff x="3965923" y="4634031"/>
            <a:chExt cx="1744728" cy="523220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EF990AC-1A3B-8F40-B9BD-9A37E85DA113}"/>
                </a:ext>
              </a:extLst>
            </p:cNvPr>
            <p:cNvSpPr/>
            <p:nvPr/>
          </p:nvSpPr>
          <p:spPr>
            <a:xfrm flipV="1">
              <a:off x="3965923" y="4753206"/>
              <a:ext cx="337351" cy="28487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CEA0F8-A3BB-B041-966B-ADF4D43AE117}"/>
                </a:ext>
              </a:extLst>
            </p:cNvPr>
            <p:cNvSpPr txBox="1"/>
            <p:nvPr/>
          </p:nvSpPr>
          <p:spPr>
            <a:xfrm>
              <a:off x="4480827" y="4634031"/>
              <a:ext cx="1229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</a:p>
          </p:txBody>
        </p:sp>
      </p:grpSp>
      <p:pic>
        <p:nvPicPr>
          <p:cNvPr id="15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E944B63-73B9-BD46-8968-5F986EC9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5" y="122470"/>
            <a:ext cx="1673480" cy="1673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958D3-AA94-1646-9502-0B842159C7DB}"/>
              </a:ext>
            </a:extLst>
          </p:cNvPr>
          <p:cNvGrpSpPr/>
          <p:nvPr/>
        </p:nvGrpSpPr>
        <p:grpSpPr>
          <a:xfrm>
            <a:off x="5576800" y="3143608"/>
            <a:ext cx="1952740" cy="1752033"/>
            <a:chOff x="5576800" y="3143608"/>
            <a:chExt cx="1952740" cy="175203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9A0633D-E917-3A44-B91E-2AFF96838E08}"/>
                </a:ext>
              </a:extLst>
            </p:cNvPr>
            <p:cNvCxnSpPr>
              <a:stCxn id="4" idx="3"/>
              <a:endCxn id="10" idx="3"/>
            </p:cNvCxnSpPr>
            <p:nvPr/>
          </p:nvCxnSpPr>
          <p:spPr>
            <a:xfrm>
              <a:off x="5576800" y="3143608"/>
              <a:ext cx="133851" cy="1752033"/>
            </a:xfrm>
            <a:prstGeom prst="bentConnector3">
              <a:avLst>
                <a:gd name="adj1" fmla="val 1066687"/>
              </a:avLst>
            </a:prstGeom>
            <a:ln>
              <a:solidFill>
                <a:srgbClr val="FF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6D6873-2880-8345-8A09-597D6C1C4339}"/>
                </a:ext>
              </a:extLst>
            </p:cNvPr>
            <p:cNvSpPr txBox="1"/>
            <p:nvPr/>
          </p:nvSpPr>
          <p:spPr>
            <a:xfrm>
              <a:off x="7011449" y="3758014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53E1F-1D52-6244-9A48-6F3A17D4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68D60-AC13-3C4F-9AC6-C647320D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0" y="3681637"/>
            <a:ext cx="7458597" cy="225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888F9-FD04-5446-856A-7B313D5C04B6}"/>
              </a:ext>
            </a:extLst>
          </p:cNvPr>
          <p:cNvSpPr txBox="1"/>
          <p:nvPr/>
        </p:nvSpPr>
        <p:spPr>
          <a:xfrm>
            <a:off x="8102508" y="476072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AE00-61FD-284F-9E5B-48FD4B60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28" y="1636898"/>
            <a:ext cx="6753530" cy="186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930DE-896C-CB4E-852F-34EA4393A6BB}"/>
              </a:ext>
            </a:extLst>
          </p:cNvPr>
          <p:cNvSpPr txBox="1"/>
          <p:nvPr/>
        </p:nvSpPr>
        <p:spPr>
          <a:xfrm>
            <a:off x="7377345" y="185543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390932" y="3734411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148562" y="4520321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06447" y="494547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13565" y="494547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540302" y="3685721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4962895" y="5779317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03336" y="3926959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10454" y="39269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396637" y="3510952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840172" y="5962518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538789" y="462230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0D7CF2-F8F3-D24C-A898-825BFC488BEA}"/>
              </a:ext>
            </a:extLst>
          </p:cNvPr>
          <p:cNvGrpSpPr/>
          <p:nvPr/>
        </p:nvGrpSpPr>
        <p:grpSpPr>
          <a:xfrm>
            <a:off x="2077325" y="124353"/>
            <a:ext cx="6546420" cy="2994437"/>
            <a:chOff x="2077325" y="124353"/>
            <a:chExt cx="6546420" cy="2994437"/>
          </a:xfrm>
        </p:grpSpPr>
        <p:pic>
          <p:nvPicPr>
            <p:cNvPr id="40" name="Picture 2" descr="image">
              <a:extLst>
                <a:ext uri="{FF2B5EF4-FFF2-40B4-BE49-F238E27FC236}">
                  <a16:creationId xmlns:a16="http://schemas.microsoft.com/office/drawing/2014/main" id="{292F0622-88F8-364D-A19F-FE681FCCD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434" y="124353"/>
              <a:ext cx="1459559" cy="19365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">
              <a:extLst>
                <a:ext uri="{FF2B5EF4-FFF2-40B4-BE49-F238E27FC236}">
                  <a16:creationId xmlns:a16="http://schemas.microsoft.com/office/drawing/2014/main" id="{943AA859-B6EC-D340-9298-632A57152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325" y="2368679"/>
              <a:ext cx="6546420" cy="750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167C96-9747-0546-B35B-48C97C6B6FFB}"/>
                </a:ext>
              </a:extLst>
            </p:cNvPr>
            <p:cNvSpPr txBox="1"/>
            <p:nvPr/>
          </p:nvSpPr>
          <p:spPr>
            <a:xfrm>
              <a:off x="3192795" y="1729440"/>
              <a:ext cx="1770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this 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 animBg="1"/>
      <p:bldP spid="33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1035740" y="1908028"/>
            <a:ext cx="336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bstract </a:t>
            </a:r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/>
              <a:t>ata </a:t>
            </a:r>
            <a:r>
              <a:rPr lang="en-US" sz="3200" b="1" dirty="0">
                <a:solidFill>
                  <a:srgbClr val="FF0000"/>
                </a:solidFill>
              </a:rPr>
              <a:t>T</a:t>
            </a:r>
            <a:r>
              <a:rPr lang="en-US" sz="32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2387502" y="2492803"/>
            <a:ext cx="493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data type to store data using class”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3DEC9-0C34-5242-9EDA-FCA8C00E3410}"/>
              </a:ext>
            </a:extLst>
          </p:cNvPr>
          <p:cNvSpPr txBox="1"/>
          <p:nvPr/>
        </p:nvSpPr>
        <p:spPr>
          <a:xfrm>
            <a:off x="1349805" y="3754850"/>
            <a:ext cx="2289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solve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E7A42-60B7-CA41-A938-F5EAEAFB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74" y="3622097"/>
            <a:ext cx="3728621" cy="105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C134CB-1EA0-4B49-9C9A-AA639D455ACD}"/>
              </a:ext>
            </a:extLst>
          </p:cNvPr>
          <p:cNvSpPr/>
          <p:nvPr/>
        </p:nvSpPr>
        <p:spPr>
          <a:xfrm>
            <a:off x="3417903" y="5095783"/>
            <a:ext cx="2672269" cy="1189608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Cool Data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F1F2-873E-6543-947B-DFBEF136DA36}"/>
              </a:ext>
            </a:extLst>
          </p:cNvPr>
          <p:cNvSpPr txBox="1"/>
          <p:nvPr/>
        </p:nvSpPr>
        <p:spPr>
          <a:xfrm>
            <a:off x="3037888" y="6100725"/>
            <a:ext cx="914353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1A1B2-0CB3-D642-B1CC-95B06F6033C6}"/>
              </a:ext>
            </a:extLst>
          </p:cNvPr>
          <p:cNvSpPr txBox="1"/>
          <p:nvPr/>
        </p:nvSpPr>
        <p:spPr>
          <a:xfrm>
            <a:off x="4375995" y="6100725"/>
            <a:ext cx="953274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Read(…)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66523-E337-8A49-9AB0-CB8250CF5EEC}"/>
              </a:ext>
            </a:extLst>
          </p:cNvPr>
          <p:cNvSpPr txBox="1"/>
          <p:nvPr/>
        </p:nvSpPr>
        <p:spPr>
          <a:xfrm>
            <a:off x="5646781" y="6100725"/>
            <a:ext cx="886781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Find(…)</a:t>
            </a:r>
          </a:p>
        </p:txBody>
      </p:sp>
    </p:spTree>
    <p:extLst>
      <p:ext uri="{BB962C8B-B14F-4D97-AF65-F5344CB8AC3E}">
        <p14:creationId xmlns:p14="http://schemas.microsoft.com/office/powerpoint/2010/main" val="11110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6A6D0B-B5A3-234A-AFFB-1CC0B7348E43}"/>
              </a:ext>
            </a:extLst>
          </p:cNvPr>
          <p:cNvSpPr/>
          <p:nvPr/>
        </p:nvSpPr>
        <p:spPr>
          <a:xfrm>
            <a:off x="2450238" y="4773737"/>
            <a:ext cx="4607510" cy="149723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AC6E7EB8-2165-0840-9285-C0EDF683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57" y="221304"/>
            <a:ext cx="2793755" cy="33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671756" y="2885242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bstract </a:t>
            </a:r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ata 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459908" y="3538959"/>
            <a:ext cx="34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class to store data”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961E2-5BFB-BA46-95CB-8600F5204750}"/>
              </a:ext>
            </a:extLst>
          </p:cNvPr>
          <p:cNvSpPr txBox="1"/>
          <p:nvPr/>
        </p:nvSpPr>
        <p:spPr>
          <a:xfrm>
            <a:off x="870990" y="5134715"/>
            <a:ext cx="81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549A3-E1A0-2D44-90FC-1620E52A6D6C}"/>
              </a:ext>
            </a:extLst>
          </p:cNvPr>
          <p:cNvSpPr txBox="1"/>
          <p:nvPr/>
        </p:nvSpPr>
        <p:spPr>
          <a:xfrm>
            <a:off x="2125181" y="4408082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903CF-971F-7F43-9181-C66BDFEF101D}"/>
              </a:ext>
            </a:extLst>
          </p:cNvPr>
          <p:cNvSpPr txBox="1"/>
          <p:nvPr/>
        </p:nvSpPr>
        <p:spPr>
          <a:xfrm>
            <a:off x="6838099" y="43720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1DDFC6-1AAD-5B47-8528-5710ECBFA552}"/>
              </a:ext>
            </a:extLst>
          </p:cNvPr>
          <p:cNvSpPr/>
          <p:nvPr/>
        </p:nvSpPr>
        <p:spPr>
          <a:xfrm>
            <a:off x="2707632" y="5119617"/>
            <a:ext cx="656365" cy="6563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35448-D414-FA4E-B461-9D3082CA25E7}"/>
              </a:ext>
            </a:extLst>
          </p:cNvPr>
          <p:cNvSpPr txBox="1"/>
          <p:nvPr/>
        </p:nvSpPr>
        <p:spPr>
          <a:xfrm>
            <a:off x="2660227" y="5775982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(index 0)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B02E48-87CD-BF47-8BAB-344EC5F5E24D}"/>
              </a:ext>
            </a:extLst>
          </p:cNvPr>
          <p:cNvGrpSpPr/>
          <p:nvPr/>
        </p:nvGrpSpPr>
        <p:grpSpPr>
          <a:xfrm>
            <a:off x="3821959" y="5292919"/>
            <a:ext cx="728982" cy="898561"/>
            <a:chOff x="3919613" y="5508431"/>
            <a:chExt cx="728982" cy="89856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5A32277-5983-C148-9504-1D096F3BD3C7}"/>
                </a:ext>
              </a:extLst>
            </p:cNvPr>
            <p:cNvSpPr/>
            <p:nvPr/>
          </p:nvSpPr>
          <p:spPr>
            <a:xfrm>
              <a:off x="3955922" y="5508431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100258-DDE8-0F4C-8613-0C03286865C6}"/>
                </a:ext>
              </a:extLst>
            </p:cNvPr>
            <p:cNvSpPr txBox="1"/>
            <p:nvPr/>
          </p:nvSpPr>
          <p:spPr>
            <a:xfrm>
              <a:off x="3919613" y="6129993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E17D36-5A9F-8C48-8F2F-F9EB90F6B3C3}"/>
              </a:ext>
            </a:extLst>
          </p:cNvPr>
          <p:cNvGrpSpPr/>
          <p:nvPr/>
        </p:nvGrpSpPr>
        <p:grpSpPr>
          <a:xfrm>
            <a:off x="4994789" y="5138200"/>
            <a:ext cx="728982" cy="933364"/>
            <a:chOff x="5092443" y="5353712"/>
            <a:chExt cx="728982" cy="9333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88BC8C-B8C9-8243-A19B-1B0D439C4B3B}"/>
                </a:ext>
              </a:extLst>
            </p:cNvPr>
            <p:cNvSpPr/>
            <p:nvPr/>
          </p:nvSpPr>
          <p:spPr>
            <a:xfrm>
              <a:off x="5128752" y="5353712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7EC5DC-C4E4-A14B-95FC-751974AE0A9D}"/>
                </a:ext>
              </a:extLst>
            </p:cNvPr>
            <p:cNvSpPr txBox="1"/>
            <p:nvPr/>
          </p:nvSpPr>
          <p:spPr>
            <a:xfrm>
              <a:off x="5092443" y="6010077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2)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FB62D-3471-7B4D-B31E-043FEE764168}"/>
              </a:ext>
            </a:extLst>
          </p:cNvPr>
          <p:cNvGrpSpPr/>
          <p:nvPr/>
        </p:nvGrpSpPr>
        <p:grpSpPr>
          <a:xfrm>
            <a:off x="6145425" y="5195224"/>
            <a:ext cx="728982" cy="937249"/>
            <a:chOff x="6243079" y="5410736"/>
            <a:chExt cx="728982" cy="93724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DE3267C-8C41-4142-A986-0292CC4D13C7}"/>
                </a:ext>
              </a:extLst>
            </p:cNvPr>
            <p:cNvSpPr/>
            <p:nvPr/>
          </p:nvSpPr>
          <p:spPr>
            <a:xfrm>
              <a:off x="6279388" y="5410736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D467A-1446-094B-BC69-F1D3916ED801}"/>
                </a:ext>
              </a:extLst>
            </p:cNvPr>
            <p:cNvSpPr txBox="1"/>
            <p:nvPr/>
          </p:nvSpPr>
          <p:spPr>
            <a:xfrm>
              <a:off x="6243079" y="6070986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A5D12-43B7-204A-86BA-5BAC3EDA9B52}"/>
              </a:ext>
            </a:extLst>
          </p:cNvPr>
          <p:cNvGrpSpPr/>
          <p:nvPr/>
        </p:nvGrpSpPr>
        <p:grpSpPr>
          <a:xfrm>
            <a:off x="2902710" y="6216882"/>
            <a:ext cx="3338580" cy="307777"/>
            <a:chOff x="2996488" y="6181073"/>
            <a:chExt cx="3338580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7E9E01-2F67-214D-990D-CD19EFBF30DC}"/>
                </a:ext>
              </a:extLst>
            </p:cNvPr>
            <p:cNvSpPr txBox="1"/>
            <p:nvPr/>
          </p:nvSpPr>
          <p:spPr>
            <a:xfrm>
              <a:off x="2996488" y="6181073"/>
              <a:ext cx="75225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Save(…)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26FF4-E6D2-FA49-B7DB-56FB524E993A}"/>
                </a:ext>
              </a:extLst>
            </p:cNvPr>
            <p:cNvSpPr txBox="1"/>
            <p:nvPr/>
          </p:nvSpPr>
          <p:spPr>
            <a:xfrm>
              <a:off x="4334595" y="6181073"/>
              <a:ext cx="782650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Read(…)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21B981-7C0F-0C49-9F69-4FA614D74320}"/>
                </a:ext>
              </a:extLst>
            </p:cNvPr>
            <p:cNvSpPr txBox="1"/>
            <p:nvPr/>
          </p:nvSpPr>
          <p:spPr>
            <a:xfrm>
              <a:off x="5605381" y="6181073"/>
              <a:ext cx="72968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Find(…)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5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7" grpId="0"/>
      <p:bldP spid="9" grpId="0"/>
      <p:bldP spid="15" grpId="0"/>
      <p:bldP spid="8" grpId="0" animBg="1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2A01B-8F43-5949-8098-735CDCAB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7F8B7-F883-B046-937E-7BE4A882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32" y="193958"/>
            <a:ext cx="3619707" cy="627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304D0-E3DF-024C-9029-AF70FD7A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9" y="1607190"/>
            <a:ext cx="2855748" cy="81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9C260-B021-A44E-BE38-275D66BB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19" y="2636003"/>
            <a:ext cx="3367914" cy="401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5F3ED8-56A9-8A49-B6E0-A4CF0A8EA863}"/>
              </a:ext>
            </a:extLst>
          </p:cNvPr>
          <p:cNvGrpSpPr/>
          <p:nvPr/>
        </p:nvGrpSpPr>
        <p:grpSpPr>
          <a:xfrm>
            <a:off x="3557564" y="4305670"/>
            <a:ext cx="2283033" cy="852256"/>
            <a:chOff x="3557564" y="4305670"/>
            <a:chExt cx="2283033" cy="852256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E3D975A1-E8F8-8E45-BA49-9BA2E46CFDFE}"/>
                </a:ext>
              </a:extLst>
            </p:cNvPr>
            <p:cNvSpPr/>
            <p:nvPr/>
          </p:nvSpPr>
          <p:spPr>
            <a:xfrm>
              <a:off x="3557564" y="4305670"/>
              <a:ext cx="2275065" cy="852256"/>
            </a:xfrm>
            <a:prstGeom prst="lef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3AD0B3-F296-EC4E-B875-E4646664A458}"/>
                </a:ext>
              </a:extLst>
            </p:cNvPr>
            <p:cNvSpPr txBox="1"/>
            <p:nvPr/>
          </p:nvSpPr>
          <p:spPr>
            <a:xfrm>
              <a:off x="3875828" y="4547132"/>
              <a:ext cx="1964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the “manual”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5634</TotalTime>
  <Words>800</Words>
  <Application>Microsoft Macintosh PowerPoint</Application>
  <PresentationFormat>On-screen Show (4:3)</PresentationFormat>
  <Paragraphs>239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-apple-system</vt:lpstr>
      <vt:lpstr>Encode Sans Normal Black</vt:lpstr>
      <vt:lpstr>Uni Sans Regular</vt:lpstr>
      <vt:lpstr>Aharoni</vt:lpstr>
      <vt:lpstr>Arial</vt:lpstr>
      <vt:lpstr>Barlow Light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Homework 2 review</vt:lpstr>
      <vt:lpstr>Problem 1: Compound Interest</vt:lpstr>
      <vt:lpstr>Example  (the good way)</vt:lpstr>
      <vt:lpstr>Example</vt:lpstr>
      <vt:lpstr>Example  (the bad way)</vt:lpstr>
      <vt:lpstr>Problem 1</vt:lpstr>
      <vt:lpstr>Task</vt:lpstr>
      <vt:lpstr>The Formula</vt:lpstr>
      <vt:lpstr>Problem 2</vt:lpstr>
      <vt:lpstr>Problem 2</vt:lpstr>
      <vt:lpstr>Problem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734</cp:revision>
  <cp:lastPrinted>2016-02-10T20:19:12Z</cp:lastPrinted>
  <dcterms:created xsi:type="dcterms:W3CDTF">2014-10-14T00:51:43Z</dcterms:created>
  <dcterms:modified xsi:type="dcterms:W3CDTF">2022-04-15T23:33:55Z</dcterms:modified>
</cp:coreProperties>
</file>